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0" r:id="rId1"/>
    <p:sldMasterId id="2147484420" r:id="rId2"/>
  </p:sldMasterIdLst>
  <p:notesMasterIdLst>
    <p:notesMasterId r:id="rId31"/>
  </p:notesMasterIdLst>
  <p:sldIdLst>
    <p:sldId id="256" r:id="rId3"/>
    <p:sldId id="351" r:id="rId4"/>
    <p:sldId id="257" r:id="rId5"/>
    <p:sldId id="347" r:id="rId6"/>
    <p:sldId id="336" r:id="rId7"/>
    <p:sldId id="337" r:id="rId8"/>
    <p:sldId id="338" r:id="rId9"/>
    <p:sldId id="340" r:id="rId10"/>
    <p:sldId id="341" r:id="rId11"/>
    <p:sldId id="349" r:id="rId12"/>
    <p:sldId id="314" r:id="rId13"/>
    <p:sldId id="344" r:id="rId14"/>
    <p:sldId id="315" r:id="rId15"/>
    <p:sldId id="317" r:id="rId16"/>
    <p:sldId id="321" r:id="rId17"/>
    <p:sldId id="318" r:id="rId18"/>
    <p:sldId id="319" r:id="rId19"/>
    <p:sldId id="330" r:id="rId20"/>
    <p:sldId id="342" r:id="rId21"/>
    <p:sldId id="265" r:id="rId22"/>
    <p:sldId id="331" r:id="rId23"/>
    <p:sldId id="333" r:id="rId24"/>
    <p:sldId id="345" r:id="rId25"/>
    <p:sldId id="343" r:id="rId26"/>
    <p:sldId id="329" r:id="rId27"/>
    <p:sldId id="263" r:id="rId28"/>
    <p:sldId id="325" r:id="rId29"/>
    <p:sldId id="339" r:id="rId3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E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46" autoAdjust="0"/>
  </p:normalViewPr>
  <p:slideViewPr>
    <p:cSldViewPr>
      <p:cViewPr varScale="1">
        <p:scale>
          <a:sx n="72" d="100"/>
          <a:sy n="72" d="100"/>
        </p:scale>
        <p:origin x="3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68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57FBA-8043-43AE-8A6F-7599977D693B}" type="datetimeFigureOut">
              <a:rPr lang="zh-TW" altLang="en-US" smtClean="0"/>
              <a:t>2020/9/14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B0CEE-BB75-4D19-98BF-2DC890A952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0234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192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019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517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6606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776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9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226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9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67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048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19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3649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9006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9789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05273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4032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2356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0742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0829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150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0166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30757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1942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1677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2276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85179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63764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B86B3-89B8-487E-B91B-AEE844A4B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9A6CFA26-B651-4A86-BD25-42823A9F0E57}" type="datetimeFigureOut">
              <a:rPr lang="zh-TW" altLang="en-US"/>
              <a:pPr>
                <a:defRPr/>
              </a:pPr>
              <a:t>2020/9/14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7E089-A91C-4B1B-9D03-9379084D3E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FD266-7E80-4892-8884-370AA49D7C7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hangingPunct="0">
              <a:defRPr kumimoji="1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9E08BE13-352F-4966-A1FA-51650B05227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637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841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17AFA-CA5D-4D24-BE42-54EEADE350DC}" type="datetimeFigureOut">
              <a:rPr lang="zh-TW" altLang="en-US" smtClean="0"/>
              <a:pPr/>
              <a:t>2020/9/14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C049FD0-61BD-403E-95A5-5253867ECEE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879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1" r:id="rId1"/>
    <p:sldLayoutId id="2147484422" r:id="rId2"/>
    <p:sldLayoutId id="2147484423" r:id="rId3"/>
    <p:sldLayoutId id="2147484424" r:id="rId4"/>
    <p:sldLayoutId id="2147484425" r:id="rId5"/>
    <p:sldLayoutId id="2147484426" r:id="rId6"/>
    <p:sldLayoutId id="2147484427" r:id="rId7"/>
    <p:sldLayoutId id="2147484428" r:id="rId8"/>
    <p:sldLayoutId id="2147484429" r:id="rId9"/>
    <p:sldLayoutId id="2147484430" r:id="rId10"/>
    <p:sldLayoutId id="2147484431" r:id="rId11"/>
    <p:sldLayoutId id="2147484432" r:id="rId12"/>
    <p:sldLayoutId id="2147484433" r:id="rId13"/>
    <p:sldLayoutId id="2147484434" r:id="rId14"/>
    <p:sldLayoutId id="2147484435" r:id="rId15"/>
    <p:sldLayoutId id="2147484436" r:id="rId16"/>
    <p:sldLayoutId id="21474844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C2B0E694-2DB6-46B2-B7F7-34B9131E4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2132856"/>
            <a:ext cx="8572560" cy="350156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85720" y="381000"/>
            <a:ext cx="8572560" cy="1463824"/>
          </a:xfrm>
        </p:spPr>
        <p:txBody>
          <a:bodyPr>
            <a:noAutofit/>
          </a:bodyPr>
          <a:lstStyle/>
          <a:p>
            <a:endParaRPr lang="zh-TW" altLang="en-US" sz="5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5576" y="2132856"/>
            <a:ext cx="8286808" cy="3901448"/>
          </a:xfrm>
        </p:spPr>
        <p:txBody>
          <a:bodyPr>
            <a:normAutofit/>
          </a:bodyPr>
          <a:lstStyle/>
          <a:p>
            <a:r>
              <a:rPr lang="zh-TW" altLang="en-US" sz="5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7200" dirty="0">
                <a:solidFill>
                  <a:srgbClr val="FF0000"/>
                </a:solidFill>
                <a:latin typeface="Candara"/>
                <a:ea typeface="標楷體"/>
                <a:cs typeface="+mj-cs"/>
              </a:rPr>
              <a:t>三年</a:t>
            </a:r>
            <a:r>
              <a:rPr lang="en-US" altLang="zh-TW" sz="7200" dirty="0">
                <a:solidFill>
                  <a:srgbClr val="FF0000"/>
                </a:solidFill>
                <a:latin typeface="Candara"/>
                <a:ea typeface="標楷體"/>
                <a:cs typeface="+mj-cs"/>
              </a:rPr>
              <a:t>11</a:t>
            </a:r>
            <a:r>
              <a:rPr lang="zh-TW" altLang="en-US" sz="7200" dirty="0">
                <a:solidFill>
                  <a:srgbClr val="FF0000"/>
                </a:solidFill>
                <a:latin typeface="Candara"/>
                <a:ea typeface="標楷體"/>
                <a:cs typeface="+mj-cs"/>
              </a:rPr>
              <a:t>班</a:t>
            </a:r>
            <a:endParaRPr lang="en-US" altLang="zh-TW" sz="7200" dirty="0">
              <a:solidFill>
                <a:srgbClr val="FF0000"/>
              </a:solidFill>
              <a:latin typeface="Candara"/>
              <a:ea typeface="標楷體"/>
              <a:cs typeface="+mj-cs"/>
            </a:endParaRPr>
          </a:p>
          <a:p>
            <a:r>
              <a:rPr lang="en-US" altLang="zh-TW" sz="7200" dirty="0">
                <a:solidFill>
                  <a:srgbClr val="FF0000"/>
                </a:solidFill>
                <a:latin typeface="Candara"/>
                <a:ea typeface="標楷體"/>
                <a:cs typeface="+mj-cs"/>
              </a:rPr>
              <a:t>109</a:t>
            </a:r>
            <a:r>
              <a:rPr lang="zh-TW" altLang="en-US" sz="7200" dirty="0">
                <a:solidFill>
                  <a:srgbClr val="FF0000"/>
                </a:solidFill>
                <a:latin typeface="Candara"/>
                <a:ea typeface="標楷體"/>
                <a:cs typeface="+mj-cs"/>
              </a:rPr>
              <a:t>上</a:t>
            </a:r>
            <a:r>
              <a:rPr lang="zh-TW" altLang="en-US" sz="7200" cap="none" spc="0" dirty="0">
                <a:solidFill>
                  <a:srgbClr val="FF0000"/>
                </a:solidFill>
                <a:latin typeface="Candara"/>
                <a:ea typeface="標楷體"/>
                <a:cs typeface="+mj-cs"/>
              </a:rPr>
              <a:t>學期家長日</a:t>
            </a:r>
            <a:endParaRPr lang="en-US" altLang="zh-TW" sz="7200" cap="none" spc="0" dirty="0">
              <a:solidFill>
                <a:srgbClr val="FF0000"/>
              </a:solidFill>
              <a:latin typeface="Candara"/>
              <a:ea typeface="標楷體"/>
              <a:cs typeface="+mj-cs"/>
            </a:endParaRPr>
          </a:p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31B6FD"/>
              </a:buClr>
              <a:buSzPct val="100000"/>
            </a:pPr>
            <a:r>
              <a:rPr lang="zh-TW" altLang="en-US" sz="4800" cap="none" spc="0" dirty="0">
                <a:solidFill>
                  <a:srgbClr val="FF0000"/>
                </a:solidFill>
                <a:latin typeface="Candara"/>
                <a:ea typeface="標楷體"/>
              </a:rPr>
              <a:t>竭誠歡迎您的蒞臨！</a:t>
            </a:r>
            <a:endParaRPr lang="zh-TW" altLang="en-US" sz="2000" cap="none" spc="0" dirty="0">
              <a:solidFill>
                <a:srgbClr val="FF0000"/>
              </a:solidFill>
              <a:latin typeface="Candara"/>
              <a:ea typeface="標楷體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617272-109D-4410-A600-7711A3261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7200" dirty="0">
                <a:solidFill>
                  <a:srgbClr val="00206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廖建坤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84470D2-B455-4194-8426-5332862D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665" y="2636912"/>
            <a:ext cx="6986736" cy="327431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1.</a:t>
            </a:r>
            <a:r>
              <a:rPr lang="zh-TW" altLang="en-US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國立台北師院數理系</a:t>
            </a:r>
            <a:r>
              <a:rPr lang="en-US" altLang="zh-TW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(</a:t>
            </a:r>
            <a:r>
              <a:rPr lang="zh-TW" altLang="en-US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現北教大</a:t>
            </a:r>
            <a:r>
              <a:rPr lang="en-US" altLang="zh-TW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)</a:t>
            </a:r>
          </a:p>
          <a:p>
            <a:pPr marL="0" indent="0">
              <a:buNone/>
            </a:pPr>
            <a:r>
              <a:rPr lang="en-US" altLang="zh-TW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2.</a:t>
            </a:r>
            <a:r>
              <a:rPr lang="zh-TW" altLang="en-US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任教北新國小第</a:t>
            </a:r>
            <a:r>
              <a:rPr lang="en-US" altLang="zh-TW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25</a:t>
            </a:r>
            <a:r>
              <a:rPr lang="zh-TW" altLang="en-US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年</a:t>
            </a:r>
            <a:endParaRPr lang="en-US" altLang="zh-TW" sz="3600" dirty="0">
              <a:solidFill>
                <a:srgbClr val="00B0F0"/>
              </a:solidFill>
              <a:latin typeface="文鼎草莓體P" panose="04090900000000000000" pitchFamily="82" charset="-120"/>
              <a:ea typeface="文鼎草莓體P" panose="04090900000000000000" pitchFamily="82" charset="-120"/>
            </a:endParaRPr>
          </a:p>
          <a:p>
            <a:pPr marL="0" indent="0">
              <a:buNone/>
            </a:pPr>
            <a:r>
              <a:rPr lang="en-US" altLang="zh-TW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3.</a:t>
            </a:r>
            <a:r>
              <a:rPr lang="zh-TW" altLang="en-US" sz="3600" dirty="0">
                <a:solidFill>
                  <a:srgbClr val="00B0F0"/>
                </a:solidFill>
                <a:latin typeface="文鼎草莓體P" panose="04090900000000000000" pitchFamily="82" charset="-120"/>
                <a:ea typeface="文鼎草莓體P" panose="04090900000000000000" pitchFamily="82" charset="-120"/>
              </a:rPr>
              <a:t>三四年級導師第九屆</a:t>
            </a:r>
            <a:endParaRPr lang="en-US" altLang="zh-TW" sz="3600" dirty="0">
              <a:solidFill>
                <a:srgbClr val="00B0F0"/>
              </a:solidFill>
              <a:latin typeface="文鼎草莓體P" panose="04090900000000000000" pitchFamily="82" charset="-120"/>
              <a:ea typeface="文鼎草莓體P" panose="040909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0115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6589199" cy="1280890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latin typeface="標楷體" pitchFamily="65" charset="-120"/>
                <a:ea typeface="標楷體" pitchFamily="65" charset="-120"/>
              </a:rPr>
              <a:t>程序表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628800"/>
            <a:ext cx="8136904" cy="4608512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18:50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～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19:00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校長致歡迎詞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19:10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～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20:30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教師自我介紹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        宣達學校重要事項</a:t>
            </a:r>
          </a:p>
          <a:p>
            <a:pPr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        班級經營計劃說明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        成立班親會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        提案討論 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2">
            <a:extLst>
              <a:ext uri="{FF2B5EF4-FFF2-40B4-BE49-F238E27FC236}">
                <a16:creationId xmlns:a16="http://schemas.microsoft.com/office/drawing/2014/main" id="{C13841BB-9F04-4C85-B569-7C579BE95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dirty="0">
                <a:solidFill>
                  <a:srgbClr val="0070C0"/>
                </a:solidFill>
                <a:latin typeface="文鼎水瓶座A" panose="04090A00000000000000" pitchFamily="82" charset="-120"/>
                <a:ea typeface="文鼎水瓶座A" panose="04090A00000000000000" pitchFamily="82" charset="-120"/>
              </a:rPr>
              <a:t>老師的超前部署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CAA9988-557E-4EC3-BE1F-952149B526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62" y="1862945"/>
            <a:ext cx="3448224" cy="460087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B799233B-644D-4C29-845B-603AD0F5DE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102" y="1862944"/>
            <a:ext cx="3448225" cy="46008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>
            <a:extLst>
              <a:ext uri="{FF2B5EF4-FFF2-40B4-BE49-F238E27FC236}">
                <a16:creationId xmlns:a16="http://schemas.microsoft.com/office/drawing/2014/main" id="{BFEBF10B-3209-4B7C-82EE-4F5C90640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80"/>
            <a:ext cx="7924800" cy="10081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zh-TW" altLang="en-US" sz="4000" dirty="0">
                <a:solidFill>
                  <a:srgbClr val="0070C0"/>
                </a:solidFill>
              </a:rPr>
              <a:t>成果</a:t>
            </a:r>
            <a:r>
              <a:rPr lang="en-US" altLang="zh-TW" sz="4000" dirty="0">
                <a:solidFill>
                  <a:srgbClr val="0070C0"/>
                </a:solidFill>
              </a:rPr>
              <a:t>1-</a:t>
            </a:r>
            <a:r>
              <a:rPr lang="zh-TW" altLang="en-US" sz="4000" dirty="0">
                <a:solidFill>
                  <a:srgbClr val="0070C0"/>
                </a:solidFill>
              </a:rPr>
              <a:t>天花板</a:t>
            </a:r>
          </a:p>
        </p:txBody>
      </p:sp>
      <p:pic>
        <p:nvPicPr>
          <p:cNvPr id="13315" name="內容版面配置區 3">
            <a:extLst>
              <a:ext uri="{FF2B5EF4-FFF2-40B4-BE49-F238E27FC236}">
                <a16:creationId xmlns:a16="http://schemas.microsoft.com/office/drawing/2014/main" id="{95A96D13-A323-4C03-93AB-B049CA10F7A5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916113"/>
            <a:ext cx="3686175" cy="4114800"/>
          </a:xfrm>
        </p:spPr>
      </p:pic>
      <p:pic>
        <p:nvPicPr>
          <p:cNvPr id="13316" name="內容版面配置區 3">
            <a:extLst>
              <a:ext uri="{FF2B5EF4-FFF2-40B4-BE49-F238E27FC236}">
                <a16:creationId xmlns:a16="http://schemas.microsoft.com/office/drawing/2014/main" id="{CDB6F1ED-E4DA-419B-BAA3-499B03D71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916113"/>
            <a:ext cx="38957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7772537.wav">
            <a:hlinkClick r:id="" action="ppaction://media"/>
            <a:extLst>
              <a:ext uri="{FF2B5EF4-FFF2-40B4-BE49-F238E27FC236}">
                <a16:creationId xmlns:a16="http://schemas.microsoft.com/office/drawing/2014/main" id="{430A91CB-296F-45D5-8E8F-0905297124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00" y="62357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94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>
            <a:extLst>
              <a:ext uri="{FF2B5EF4-FFF2-40B4-BE49-F238E27FC236}">
                <a16:creationId xmlns:a16="http://schemas.microsoft.com/office/drawing/2014/main" id="{A134152B-F08C-495B-8C8B-DA36964F2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zh-TW" altLang="en-US" sz="4000" dirty="0">
                <a:solidFill>
                  <a:srgbClr val="0070C0"/>
                </a:solidFill>
              </a:rPr>
              <a:t>成果</a:t>
            </a:r>
            <a:r>
              <a:rPr lang="en-US" altLang="zh-TW" sz="4000" dirty="0">
                <a:solidFill>
                  <a:srgbClr val="0070C0"/>
                </a:solidFill>
              </a:rPr>
              <a:t>2-</a:t>
            </a:r>
            <a:r>
              <a:rPr lang="zh-TW" altLang="en-US" sz="4000" dirty="0">
                <a:solidFill>
                  <a:srgbClr val="0070C0"/>
                </a:solidFill>
              </a:rPr>
              <a:t>電扇</a:t>
            </a:r>
          </a:p>
        </p:txBody>
      </p:sp>
      <p:pic>
        <p:nvPicPr>
          <p:cNvPr id="14339" name="內容版面配置區 5">
            <a:extLst>
              <a:ext uri="{FF2B5EF4-FFF2-40B4-BE49-F238E27FC236}">
                <a16:creationId xmlns:a16="http://schemas.microsoft.com/office/drawing/2014/main" id="{BAED7E52-2377-47E8-8F59-2A1ECB3CC601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628775"/>
            <a:ext cx="3960813" cy="4114800"/>
          </a:xfrm>
        </p:spPr>
      </p:pic>
      <p:pic>
        <p:nvPicPr>
          <p:cNvPr id="14340" name="內容版面配置區 7">
            <a:extLst>
              <a:ext uri="{FF2B5EF4-FFF2-40B4-BE49-F238E27FC236}">
                <a16:creationId xmlns:a16="http://schemas.microsoft.com/office/drawing/2014/main" id="{931456D9-BC2E-4FD6-B6C7-EF61E3818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628775"/>
            <a:ext cx="37512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8112553.wav">
            <a:hlinkClick r:id="" action="ppaction://media"/>
            <a:extLst>
              <a:ext uri="{FF2B5EF4-FFF2-40B4-BE49-F238E27FC236}">
                <a16:creationId xmlns:a16="http://schemas.microsoft.com/office/drawing/2014/main" id="{74CF670F-F7D2-4EB5-8F20-01B2633816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00" y="62357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554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>
            <a:extLst>
              <a:ext uri="{FF2B5EF4-FFF2-40B4-BE49-F238E27FC236}">
                <a16:creationId xmlns:a16="http://schemas.microsoft.com/office/drawing/2014/main" id="{DE164A8F-E004-477E-9C9A-E42370997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zh-TW" altLang="en-US" sz="4000" dirty="0">
                <a:solidFill>
                  <a:srgbClr val="0070C0"/>
                </a:solidFill>
              </a:rPr>
              <a:t>成果</a:t>
            </a:r>
            <a:r>
              <a:rPr lang="en-US" altLang="zh-TW" sz="4000" dirty="0">
                <a:solidFill>
                  <a:srgbClr val="0070C0"/>
                </a:solidFill>
              </a:rPr>
              <a:t>3-</a:t>
            </a:r>
            <a:r>
              <a:rPr lang="zh-TW" altLang="en-US" sz="4000" dirty="0">
                <a:solidFill>
                  <a:srgbClr val="0070C0"/>
                </a:solidFill>
              </a:rPr>
              <a:t>玻璃</a:t>
            </a:r>
          </a:p>
        </p:txBody>
      </p:sp>
      <p:pic>
        <p:nvPicPr>
          <p:cNvPr id="15363" name="內容版面配置區 3">
            <a:extLst>
              <a:ext uri="{FF2B5EF4-FFF2-40B4-BE49-F238E27FC236}">
                <a16:creationId xmlns:a16="http://schemas.microsoft.com/office/drawing/2014/main" id="{94BAD8F0-EFB3-4216-8DA2-DDE29BD73E16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700213"/>
            <a:ext cx="3887788" cy="4114800"/>
          </a:xfrm>
        </p:spPr>
      </p:pic>
      <p:pic>
        <p:nvPicPr>
          <p:cNvPr id="15364" name="內容版面配置區 9">
            <a:extLst>
              <a:ext uri="{FF2B5EF4-FFF2-40B4-BE49-F238E27FC236}">
                <a16:creationId xmlns:a16="http://schemas.microsoft.com/office/drawing/2014/main" id="{2F33D2DA-07B5-47FD-AD45-E3FD8AFFC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700213"/>
            <a:ext cx="38957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C065553.wav">
            <a:hlinkClick r:id="" action="ppaction://media"/>
            <a:extLst>
              <a:ext uri="{FF2B5EF4-FFF2-40B4-BE49-F238E27FC236}">
                <a16:creationId xmlns:a16="http://schemas.microsoft.com/office/drawing/2014/main" id="{1711B524-B6BB-41BF-8F45-7C774E4AF1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00" y="62357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879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>
            <a:extLst>
              <a:ext uri="{FF2B5EF4-FFF2-40B4-BE49-F238E27FC236}">
                <a16:creationId xmlns:a16="http://schemas.microsoft.com/office/drawing/2014/main" id="{FCEB3CF1-D389-437A-B1F0-B8A0E1DB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zh-TW" altLang="en-US" sz="4000" dirty="0">
                <a:solidFill>
                  <a:srgbClr val="0070C0"/>
                </a:solidFill>
              </a:rPr>
              <a:t>成果</a:t>
            </a:r>
            <a:r>
              <a:rPr lang="en-US" altLang="zh-TW" sz="4000" dirty="0">
                <a:solidFill>
                  <a:srgbClr val="0070C0"/>
                </a:solidFill>
              </a:rPr>
              <a:t>4-</a:t>
            </a:r>
            <a:r>
              <a:rPr lang="zh-TW" altLang="en-US" sz="4000" dirty="0">
                <a:solidFill>
                  <a:srgbClr val="0070C0"/>
                </a:solidFill>
              </a:rPr>
              <a:t>地板</a:t>
            </a:r>
          </a:p>
        </p:txBody>
      </p:sp>
      <p:pic>
        <p:nvPicPr>
          <p:cNvPr id="3" name="4D16568.wav">
            <a:hlinkClick r:id="" action="ppaction://media"/>
            <a:extLst>
              <a:ext uri="{FF2B5EF4-FFF2-40B4-BE49-F238E27FC236}">
                <a16:creationId xmlns:a16="http://schemas.microsoft.com/office/drawing/2014/main" id="{87BD1BDF-E82C-40C9-AC66-009E4710F4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00" y="62357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內容版面配置區 9">
            <a:extLst>
              <a:ext uri="{FF2B5EF4-FFF2-40B4-BE49-F238E27FC236}">
                <a16:creationId xmlns:a16="http://schemas.microsoft.com/office/drawing/2014/main" id="{A1AFDDDF-4F11-49CE-83A8-7F505A0D331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258" y="2431182"/>
            <a:ext cx="4114800" cy="3086100"/>
          </a:xfr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3AA89CE-3D1D-4573-A7CC-A9C48729B9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33714" y="2431181"/>
            <a:ext cx="4114801" cy="3086101"/>
          </a:xfrm>
          <a:prstGeom prst="rect">
            <a:avLst/>
          </a:prstGeom>
        </p:spPr>
      </p:pic>
    </p:spTree>
  </p:cSld>
  <p:clrMapOvr>
    <a:masterClrMapping/>
  </p:clrMapOvr>
  <p:transition spd="slow" advTm="5612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標題 1">
            <a:extLst>
              <a:ext uri="{FF2B5EF4-FFF2-40B4-BE49-F238E27FC236}">
                <a16:creationId xmlns:a16="http://schemas.microsoft.com/office/drawing/2014/main" id="{E1F4AAC4-AD2C-467C-B0E6-BD3BDE26D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zh-TW" altLang="en-US" sz="4000" dirty="0">
                <a:solidFill>
                  <a:srgbClr val="0070C0"/>
                </a:solidFill>
              </a:rPr>
              <a:t>成果</a:t>
            </a:r>
            <a:r>
              <a:rPr lang="en-US" altLang="zh-TW" sz="4000" dirty="0">
                <a:solidFill>
                  <a:srgbClr val="0070C0"/>
                </a:solidFill>
              </a:rPr>
              <a:t>5-</a:t>
            </a:r>
            <a:r>
              <a:rPr lang="zh-TW" altLang="en-US" sz="4000" dirty="0">
                <a:solidFill>
                  <a:srgbClr val="0070C0"/>
                </a:solidFill>
              </a:rPr>
              <a:t>灯管</a:t>
            </a:r>
          </a:p>
        </p:txBody>
      </p:sp>
      <p:pic>
        <p:nvPicPr>
          <p:cNvPr id="18435" name="內容版面配置區 3">
            <a:extLst>
              <a:ext uri="{FF2B5EF4-FFF2-40B4-BE49-F238E27FC236}">
                <a16:creationId xmlns:a16="http://schemas.microsoft.com/office/drawing/2014/main" id="{F1088234-6F46-4A4C-994D-6E4542B48C2A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462088"/>
            <a:ext cx="4114800" cy="4065587"/>
          </a:xfrm>
        </p:spPr>
      </p:pic>
      <p:pic>
        <p:nvPicPr>
          <p:cNvPr id="18436" name="內容版面配置區 11">
            <a:extLst>
              <a:ext uri="{FF2B5EF4-FFF2-40B4-BE49-F238E27FC236}">
                <a16:creationId xmlns:a16="http://schemas.microsoft.com/office/drawing/2014/main" id="{ECB09297-230E-4E60-B5A6-495E55582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412875"/>
            <a:ext cx="403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84EE568.wav">
            <a:hlinkClick r:id="" action="ppaction://media"/>
            <a:extLst>
              <a:ext uri="{FF2B5EF4-FFF2-40B4-BE49-F238E27FC236}">
                <a16:creationId xmlns:a16="http://schemas.microsoft.com/office/drawing/2014/main" id="{11CB5DAF-25CE-46DD-A51B-53DF06929F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00" y="62357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61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>
            <a:extLst>
              <a:ext uri="{FF2B5EF4-FFF2-40B4-BE49-F238E27FC236}">
                <a16:creationId xmlns:a16="http://schemas.microsoft.com/office/drawing/2014/main" id="{ECD567ED-2B1C-4588-A821-03D2A105B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zh-TW" altLang="en-US" sz="4000" dirty="0">
                <a:solidFill>
                  <a:srgbClr val="0070C0"/>
                </a:solidFill>
              </a:rPr>
              <a:t>成果</a:t>
            </a:r>
            <a:r>
              <a:rPr lang="en-US" altLang="zh-TW" sz="4000" dirty="0">
                <a:solidFill>
                  <a:srgbClr val="0070C0"/>
                </a:solidFill>
              </a:rPr>
              <a:t>6-</a:t>
            </a:r>
            <a:r>
              <a:rPr lang="zh-TW" altLang="en-US" sz="4000" dirty="0">
                <a:solidFill>
                  <a:srgbClr val="0070C0"/>
                </a:solidFill>
              </a:rPr>
              <a:t>教室</a:t>
            </a:r>
          </a:p>
        </p:txBody>
      </p:sp>
      <p:pic>
        <p:nvPicPr>
          <p:cNvPr id="3" name="8CFE584.wav">
            <a:hlinkClick r:id="" action="ppaction://media"/>
            <a:extLst>
              <a:ext uri="{FF2B5EF4-FFF2-40B4-BE49-F238E27FC236}">
                <a16:creationId xmlns:a16="http://schemas.microsoft.com/office/drawing/2014/main" id="{4313C586-4F23-4BC3-AE28-C76A58CF19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00" y="62357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4166E0E6-DA55-4341-9C9E-C80E4CBD7CF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91674"/>
            <a:ext cx="6271592" cy="4703694"/>
          </a:xfrm>
        </p:spPr>
      </p:pic>
    </p:spTree>
  </p:cSld>
  <p:clrMapOvr>
    <a:masterClrMapping/>
  </p:clrMapOvr>
  <p:transition spd="slow" advTm="539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61029" y="476672"/>
            <a:ext cx="6589199" cy="1280890"/>
          </a:xfrm>
        </p:spPr>
        <p:txBody>
          <a:bodyPr>
            <a:no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重要聯絡事宜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8758" y="1628800"/>
            <a:ext cx="7633742" cy="4250793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教務處</a:t>
            </a:r>
          </a:p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</a:p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總務處 </a:t>
            </a:r>
          </a:p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輔導處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2340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589199" cy="1080120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教務處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1844824"/>
            <a:ext cx="8208912" cy="482453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9/26(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補行上課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(10/2(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課務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10/1(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10/(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)4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中秋節四天連假。</a:t>
            </a:r>
          </a:p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10/9(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10/11(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國慶日三天連假。</a:t>
            </a:r>
          </a:p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11/3(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11/4(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期中評量。</a:t>
            </a:r>
          </a:p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11/28(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學校暨社區運動大會。</a:t>
            </a:r>
          </a:p>
        </p:txBody>
      </p:sp>
    </p:spTree>
    <p:extLst>
      <p:ext uri="{BB962C8B-B14F-4D97-AF65-F5344CB8AC3E}">
        <p14:creationId xmlns:p14="http://schemas.microsoft.com/office/powerpoint/2010/main" val="2335335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589199" cy="1280890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教務處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4" y="1829570"/>
            <a:ext cx="8064896" cy="483979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11/30(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校慶補假一天。</a:t>
            </a:r>
          </a:p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1/1(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1/3(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元旦三天連假。</a:t>
            </a:r>
          </a:p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1/7(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1/8(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期末評量。</a:t>
            </a:r>
          </a:p>
          <a:p>
            <a:pPr lvl="0"/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1/20(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休業式，中午放學。</a:t>
            </a:r>
          </a:p>
          <a:p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2/18(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下學期開學日。</a:t>
            </a:r>
            <a:endParaRPr lang="zh-TW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3400" dirty="0"/>
          </a:p>
        </p:txBody>
      </p:sp>
    </p:spTree>
    <p:extLst>
      <p:ext uri="{BB962C8B-B14F-4D97-AF65-F5344CB8AC3E}">
        <p14:creationId xmlns:p14="http://schemas.microsoft.com/office/powerpoint/2010/main" val="3332450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548680"/>
            <a:ext cx="6589199" cy="1280890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-1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5616" y="1556792"/>
            <a:ext cx="7272808" cy="4896544"/>
          </a:xfrm>
        </p:spPr>
        <p:txBody>
          <a:bodyPr>
            <a:noAutofit/>
          </a:bodyPr>
          <a:lstStyle/>
          <a:p>
            <a:pPr algn="just"/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到校時間為</a:t>
            </a:r>
            <a:r>
              <a:rPr lang="en-US" altLang="zh-TW" sz="3400" dirty="0"/>
              <a:t>7</a:t>
            </a:r>
            <a:r>
              <a:rPr lang="zh-TW" altLang="en-US" sz="3400" dirty="0"/>
              <a:t>：</a:t>
            </a:r>
            <a:r>
              <a:rPr lang="en-US" altLang="zh-TW" sz="3400" dirty="0"/>
              <a:t>20</a:t>
            </a:r>
            <a:r>
              <a:rPr lang="zh-TW" altLang="en-US" sz="3400" dirty="0"/>
              <a:t>～</a:t>
            </a:r>
            <a:r>
              <a:rPr lang="en-US" altLang="zh-TW" sz="3400" dirty="0"/>
              <a:t>8</a:t>
            </a:r>
            <a:r>
              <a:rPr lang="zh-TW" altLang="en-US" sz="3400" dirty="0"/>
              <a:t>：</a:t>
            </a:r>
            <a:r>
              <a:rPr lang="en-US" altLang="zh-TW" sz="3400" dirty="0"/>
              <a:t>00</a:t>
            </a:r>
            <a:r>
              <a:rPr lang="zh-TW" altLang="en-US" sz="3400" dirty="0"/>
              <a:t>，</a:t>
            </a:r>
            <a:r>
              <a:rPr lang="en-US" altLang="zh-TW" sz="3400" dirty="0"/>
              <a:t>8</a:t>
            </a:r>
            <a:r>
              <a:rPr lang="zh-TW" altLang="en-US" sz="3400" dirty="0"/>
              <a:t>：</a:t>
            </a:r>
            <a:r>
              <a:rPr lang="en-US" altLang="zh-TW" sz="3400" dirty="0"/>
              <a:t>00</a:t>
            </a:r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後即為遲到，</a:t>
            </a:r>
            <a:r>
              <a:rPr lang="zh-TW" altLang="en-US" sz="3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希望孩子</a:t>
            </a:r>
            <a:r>
              <a:rPr lang="en-US" altLang="zh-TW" sz="3400" dirty="0">
                <a:solidFill>
                  <a:srgbClr val="FF0000"/>
                </a:solidFill>
              </a:rPr>
              <a:t>7</a:t>
            </a:r>
            <a:r>
              <a:rPr lang="zh-TW" altLang="en-US" sz="3400" dirty="0">
                <a:solidFill>
                  <a:srgbClr val="FF0000"/>
                </a:solidFill>
              </a:rPr>
              <a:t>：</a:t>
            </a:r>
            <a:r>
              <a:rPr lang="en-US" altLang="zh-TW" sz="3400" dirty="0">
                <a:solidFill>
                  <a:srgbClr val="FF0000"/>
                </a:solidFill>
              </a:rPr>
              <a:t>55 </a:t>
            </a:r>
            <a:r>
              <a:rPr lang="zh-TW" altLang="en-US" sz="3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前均能到校。</a:t>
            </a:r>
            <a:endParaRPr lang="en-US" altLang="zh-TW" sz="3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請為孩子於制服、運動服縫製名牌，週三配掛</a:t>
            </a:r>
            <a:r>
              <a:rPr lang="zh-TW" altLang="en-US" sz="3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學校活動名牌</a:t>
            </a:r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，以維護校園秩序及校外學童安全。</a:t>
            </a:r>
          </a:p>
          <a:p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請為學生準備</a:t>
            </a:r>
            <a:r>
              <a:rPr lang="zh-TW" altLang="en-US" sz="3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輕便雨衣，請勿帶傘</a:t>
            </a:r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559261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4995" y="548680"/>
            <a:ext cx="6589199" cy="1280890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-2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8758" y="1628800"/>
            <a:ext cx="7521674" cy="4896544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防疫期間，為維護校園安全，家長於上課時間進入校園請在警室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換證，並配戴口罩、量測體溫。</a:t>
            </a:r>
            <a:endParaRPr lang="en-US" altLang="zh-TW" sz="36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為預防腸病毒及流感疾病流行，孩子若有咳嗽情形，請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戴口罩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避免傳染；若有發燒或確診，請務必在家休養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日，避免交叉感染。</a:t>
            </a:r>
          </a:p>
          <a:p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8818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6589199" cy="1280890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總務處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8300" y="1628800"/>
            <a:ext cx="7686147" cy="4824536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本學期繼續加強門禁管制，請家長多利用教室分機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(316)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聯繫。 </a:t>
            </a: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學生上課時間若需離開校園，務必請級任老師填寫「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學生外出單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」，並由家長簽名後交由警衛室確認，學生方可離校，敬請配合。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校園開放</a:t>
            </a:r>
            <a:r>
              <a:rPr lang="en-US" altLang="zh-TW" sz="3600" dirty="0">
                <a:solidFill>
                  <a:srgbClr val="FF0000"/>
                </a:solidFill>
              </a:rPr>
              <a:t>5:30~7:00</a:t>
            </a:r>
            <a:r>
              <a:rPr lang="zh-TW" altLang="en-US" sz="3600" dirty="0">
                <a:solidFill>
                  <a:srgbClr val="FF0000"/>
                </a:solidFill>
                <a:latin typeface="標楷體"/>
                <a:ea typeface="標楷體"/>
              </a:rPr>
              <a:t>、</a:t>
            </a:r>
            <a:r>
              <a:rPr lang="en-US" altLang="zh-TW" sz="3600" dirty="0">
                <a:solidFill>
                  <a:srgbClr val="FF0000"/>
                </a:solidFill>
              </a:rPr>
              <a:t>18:00~21:30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974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476672"/>
            <a:ext cx="6589199" cy="1280890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輔導處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3" y="1556792"/>
            <a:ext cx="7690251" cy="3593591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歡迎家長加入志工服務隊。 </a:t>
            </a: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請家長於日常生活中，引導學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性別平等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觀念，尊重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同性、異性個人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特質，並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愛惜自己與他人身體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4" name="雲朵形 3">
            <a:hlinkClick r:id="rId2" action="ppaction://hlinksldjump"/>
          </p:cNvPr>
          <p:cNvSpPr/>
          <p:nvPr/>
        </p:nvSpPr>
        <p:spPr>
          <a:xfrm>
            <a:off x="6516216" y="5373216"/>
            <a:ext cx="1512168" cy="7200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349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6589199" cy="1280890"/>
          </a:xfrm>
        </p:spPr>
        <p:txBody>
          <a:bodyPr>
            <a:no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教學重點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-1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1700808"/>
            <a:ext cx="7920879" cy="4824536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國語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buFont typeface="+mj-lt"/>
              <a:buAutoNum type="arabicPeriod"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注意國字書寫的</a:t>
            </a:r>
            <a:r>
              <a:rPr lang="zh-TW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筆順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結構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工整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buFont typeface="+mj-lt"/>
              <a:buAutoNum type="arabicPeriod"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減少機械式功課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甲、乙本生字描三寫二、語詞寫兩遍，每個圈詞三遍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，有錯誤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再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訂正全行。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buFont typeface="+mj-lt"/>
              <a:buAutoNum type="arabicPeriod"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造詞教學、語詞短文寫作，以加強語詞應用能力。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buFont typeface="+mj-lt"/>
              <a:buAutoNum type="arabicPeriod"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加強課文文本分析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重點句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、以增進文本理解和內容深究。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buFont typeface="+mj-lt"/>
              <a:buAutoNum type="arabicPeriod"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培養閱讀習慣，每天晨光時間閱讀二十分鐘，積少成多。</a:t>
            </a:r>
          </a:p>
          <a:p>
            <a:pPr marL="0" indent="0">
              <a:buNone/>
              <a:defRPr/>
            </a:pP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§</a:t>
            </a:r>
            <a:r>
              <a:rPr lang="zh-TW" altLang="en-US" sz="36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寫功課請用鉛筆、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墊墊板</a:t>
            </a:r>
            <a:r>
              <a:rPr lang="zh-TW" altLang="en-US" sz="36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，省力、美觀。</a:t>
            </a:r>
          </a:p>
          <a:p>
            <a:pPr marL="533400" lvl="0" indent="-533400"/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endParaRPr lang="en-US" altLang="zh-TW" sz="3600" dirty="0">
              <a:solidFill>
                <a:srgbClr val="9900CC"/>
              </a:solidFill>
              <a:latin typeface="華康中圓體" pitchFamily="49" charset="-120"/>
            </a:endParaRPr>
          </a:p>
          <a:p>
            <a:pPr marL="533400" indent="-533400"/>
            <a:endParaRPr lang="zh-TW" altLang="en-US" sz="3600" dirty="0">
              <a:solidFill>
                <a:srgbClr val="9900CC"/>
              </a:solidFill>
              <a:latin typeface="華康中圓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3836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6589199" cy="1280890"/>
          </a:xfrm>
        </p:spPr>
        <p:txBody>
          <a:bodyPr>
            <a:no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教學重點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-2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1829570"/>
            <a:ext cx="7920879" cy="469577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數學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+mj-lt"/>
              <a:buAutoNum type="arabicPeriod"/>
              <a:defRPr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數線：認識數線和數線的應用。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+mj-lt"/>
              <a:buAutoNum type="arabicPeriod"/>
              <a:defRPr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乘法：乘法與乘法的進位。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+mj-lt"/>
              <a:buAutoNum type="arabicPeriod"/>
              <a:defRPr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周界與周長：認識周長，與周長的計算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+mj-lt"/>
              <a:buAutoNum type="arabicPeriod"/>
              <a:defRPr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公升與毫升：認識容量概念與單位。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+mj-lt"/>
              <a:buAutoNum type="arabicPeriod"/>
              <a:defRPr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除法：認識除法算式與直式。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+mj-lt"/>
              <a:buAutoNum type="arabicPeriod"/>
              <a:defRPr/>
            </a:pPr>
            <a:r>
              <a:rPr lang="zh-TW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分數：認識分數和分數的累積。</a:t>
            </a:r>
            <a:endParaRPr lang="en-US" altLang="zh-TW" sz="4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3400" lvl="0" indent="-533400"/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endParaRPr lang="en-US" altLang="zh-TW" sz="3600" dirty="0">
              <a:solidFill>
                <a:srgbClr val="9900CC"/>
              </a:solidFill>
              <a:latin typeface="華康中圓體" pitchFamily="49" charset="-120"/>
            </a:endParaRPr>
          </a:p>
          <a:p>
            <a:pPr marL="533400" indent="-533400"/>
            <a:endParaRPr lang="zh-TW" altLang="en-US" sz="3600" dirty="0">
              <a:solidFill>
                <a:srgbClr val="9900CC"/>
              </a:solidFill>
              <a:latin typeface="華康中圓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5927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633742" cy="814367"/>
          </a:xfrm>
        </p:spPr>
        <p:txBody>
          <a:bodyPr>
            <a:noAutofit/>
          </a:bodyPr>
          <a:lstStyle/>
          <a:p>
            <a:r>
              <a:rPr lang="zh-TW" altLang="en-US" sz="5400" dirty="0">
                <a:ea typeface="標楷體" pitchFamily="65" charset="-120"/>
              </a:rPr>
              <a:t>成績評量方式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8758" y="1412775"/>
            <a:ext cx="7733181" cy="5455631"/>
          </a:xfrm>
        </p:spPr>
        <p:txBody>
          <a:bodyPr>
            <a:noAutofit/>
          </a:bodyPr>
          <a:lstStyle/>
          <a:p>
            <a:pPr marL="533400" indent="-533400"/>
            <a:r>
              <a:rPr lang="zh-TW" altLang="en-US" sz="28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日常生活表現：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包括學習態度、上課發表、日常表現（同儕互動、作業繳交情形、學用品未帶、公共服務、應對進退等行為表現）</a:t>
            </a:r>
          </a:p>
          <a:p>
            <a:pPr marL="533400" indent="-533400"/>
            <a:r>
              <a:rPr lang="zh-TW" altLang="en-US" sz="2800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定期考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→期中及期末評量</a:t>
            </a:r>
          </a:p>
          <a:p>
            <a:pPr marL="533400" indent="-5334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多元評量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平時評量：作業、習作、作業本、上課分享發表、分組討論、具體操作等。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紙筆測驗：平時小考和定期評量   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期中、期末成績優良：平時成績（</a:t>
            </a:r>
            <a:r>
              <a:rPr lang="en-US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50%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）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定期評量</a:t>
            </a:r>
            <a:r>
              <a:rPr lang="zh-TW" altLang="en-US" sz="2800" dirty="0">
                <a:latin typeface="標楷體"/>
                <a:ea typeface="標楷體"/>
              </a:rPr>
              <a:t>（</a:t>
            </a:r>
            <a:r>
              <a:rPr lang="en-US" altLang="zh-TW" sz="2800" dirty="0">
                <a:solidFill>
                  <a:srgbClr val="FF0000"/>
                </a:solidFill>
                <a:latin typeface="標楷體"/>
                <a:ea typeface="標楷體"/>
              </a:rPr>
              <a:t>50</a:t>
            </a:r>
            <a:r>
              <a:rPr lang="en-US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%</a:t>
            </a:r>
            <a:r>
              <a:rPr lang="zh-TW" altLang="en-US" sz="2800" dirty="0">
                <a:latin typeface="標楷體"/>
                <a:ea typeface="標楷體"/>
              </a:rPr>
              <a:t>）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                       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526003"/>
            <a:ext cx="6589199" cy="1280890"/>
          </a:xfrm>
        </p:spPr>
        <p:txBody>
          <a:bodyPr>
            <a:noAutofit/>
          </a:bodyPr>
          <a:lstStyle/>
          <a:p>
            <a:r>
              <a:rPr lang="zh-TW" altLang="en-US" sz="5400" dirty="0">
                <a:ea typeface="標楷體" pitchFamily="65" charset="-120"/>
              </a:rPr>
              <a:t>班級經營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-1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8758" y="1988840"/>
            <a:ext cx="8025730" cy="381642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zh-TW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首重禮貌、誠實</a:t>
            </a:r>
            <a:r>
              <a:rPr lang="zh-TW" altLang="en-US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、尊重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、責任</a:t>
            </a:r>
            <a:endParaRPr lang="en-US" altLang="zh-TW" sz="4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  <a:defRPr/>
            </a:pP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養成自己整理書包、抽屜</a:t>
            </a:r>
            <a:endParaRPr lang="en-US" altLang="zh-TW" sz="4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  <a:defRPr/>
            </a:pPr>
            <a:r>
              <a:rPr lang="en-US" altLang="zh-TW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每天最多帶不超過</a:t>
            </a:r>
            <a:r>
              <a:rPr lang="en-US" altLang="zh-TW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除非繳交費用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buNone/>
              <a:defRPr/>
            </a:pPr>
            <a:r>
              <a:rPr lang="en-US" altLang="zh-TW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不帶貴重物品到校</a:t>
            </a:r>
            <a:endParaRPr lang="en-US" altLang="zh-TW" sz="4400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5124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6589199" cy="1280890"/>
          </a:xfrm>
        </p:spPr>
        <p:txBody>
          <a:bodyPr>
            <a:noAutofit/>
          </a:bodyPr>
          <a:lstStyle/>
          <a:p>
            <a:r>
              <a:rPr lang="zh-TW" altLang="en-US" sz="5400" dirty="0">
                <a:solidFill>
                  <a:schemeClr val="tx1"/>
                </a:solidFill>
                <a:ea typeface="標楷體" pitchFamily="65" charset="-120"/>
              </a:rPr>
              <a:t>班級經營</a:t>
            </a:r>
            <a:r>
              <a:rPr lang="en-US" altLang="zh-TW" sz="5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-2</a:t>
            </a:r>
            <a:endParaRPr lang="zh-TW" altLang="en-US" sz="5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8758" y="1628800"/>
            <a:ext cx="7633742" cy="453650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zh-TW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不喝</a:t>
            </a:r>
            <a:r>
              <a:rPr lang="zh-TW" altLang="en-US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含糖飲料、不吃零食</a:t>
            </a:r>
            <a:endParaRPr lang="en-US" altLang="zh-TW" sz="4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  <a:defRPr/>
            </a:pP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文具：鉛筆</a:t>
            </a: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支、藍或黑原子筆</a:t>
            </a: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支、紅原子筆、螢光筆、白板筆、橡皮擦、尺</a:t>
            </a: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三角板</a:t>
            </a: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buNone/>
              <a:defRPr/>
            </a:pP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盡量</a:t>
            </a:r>
            <a:r>
              <a:rPr lang="zh-TW" altLang="en-US" sz="44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上學前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吃完早餐</a:t>
            </a:r>
          </a:p>
          <a:p>
            <a:pPr marL="0" indent="0">
              <a:buNone/>
            </a:pPr>
            <a:endParaRPr lang="zh-TW" altLang="en-US" sz="3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8770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6589199" cy="1280890"/>
          </a:xfrm>
        </p:spPr>
        <p:txBody>
          <a:bodyPr>
            <a:noAutofit/>
          </a:bodyPr>
          <a:lstStyle/>
          <a:p>
            <a:r>
              <a:rPr lang="zh-TW" altLang="en-US" sz="5400" dirty="0">
                <a:solidFill>
                  <a:schemeClr val="tx1"/>
                </a:solidFill>
                <a:ea typeface="標楷體" pitchFamily="65" charset="-120"/>
              </a:rPr>
              <a:t>班級經營</a:t>
            </a:r>
            <a:r>
              <a:rPr lang="en-US" altLang="zh-TW" sz="5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-3</a:t>
            </a:r>
            <a:endParaRPr lang="zh-TW" altLang="en-US" sz="5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8758" y="1700808"/>
            <a:ext cx="7633742" cy="44644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3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獎勵方式</a:t>
            </a:r>
            <a:endParaRPr lang="en-US" altLang="zh-TW" sz="34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每天準時交功課</a:t>
            </a:r>
            <a:r>
              <a:rPr lang="en-US" altLang="zh-TW" sz="3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+2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3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每次準時交表單回條</a:t>
            </a:r>
            <a:r>
              <a:rPr lang="en-US" altLang="zh-TW" sz="3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+1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3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上課先舉手，並回答和問題的相關的答案</a:t>
            </a:r>
            <a:r>
              <a:rPr lang="en-US" altLang="zh-TW" sz="3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+1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34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先登記在黑板上</a:t>
            </a:r>
            <a:endParaRPr lang="en-US" altLang="zh-TW" sz="34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4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每周統計一次，登記在「好表現存摺</a:t>
            </a:r>
            <a:r>
              <a:rPr lang="en-US" altLang="zh-TW" sz="34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｣</a:t>
            </a:r>
            <a:endParaRPr lang="zh-TW" altLang="en-US" sz="34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0911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6842720" cy="1280890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陪伴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060848"/>
            <a:ext cx="7632848" cy="37776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96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閱讀、運動</a:t>
            </a:r>
            <a:endParaRPr lang="en-US" altLang="zh-TW" sz="96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96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談心、寫功課</a:t>
            </a:r>
            <a:endParaRPr lang="en-US" altLang="zh-TW" sz="96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endParaRPr lang="zh-TW" altLang="en-US" sz="96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9600" dirty="0"/>
          </a:p>
        </p:txBody>
      </p:sp>
    </p:spTree>
    <p:extLst>
      <p:ext uri="{BB962C8B-B14F-4D97-AF65-F5344CB8AC3E}">
        <p14:creationId xmlns:p14="http://schemas.microsoft.com/office/powerpoint/2010/main" val="1059501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6589199" cy="1280890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選舉班親會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5616" y="2204864"/>
            <a:ext cx="7633742" cy="3744416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家長代表：承旭媽媽</a:t>
            </a:r>
          </a:p>
          <a:p>
            <a:endParaRPr lang="zh-TW" altLang="en-US" sz="48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總務代表：立晴媽媽</a:t>
            </a:r>
          </a:p>
        </p:txBody>
      </p:sp>
    </p:spTree>
    <p:extLst>
      <p:ext uri="{BB962C8B-B14F-4D97-AF65-F5344CB8AC3E}">
        <p14:creationId xmlns:p14="http://schemas.microsoft.com/office/powerpoint/2010/main" val="1183589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7633742" cy="1492132"/>
          </a:xfrm>
        </p:spPr>
        <p:txBody>
          <a:bodyPr>
            <a:noAutofit/>
          </a:bodyPr>
          <a:lstStyle/>
          <a:p>
            <a:r>
              <a:rPr lang="zh-TW" altLang="en-US" sz="5400" dirty="0">
                <a:solidFill>
                  <a:srgbClr val="FF0000"/>
                </a:solidFill>
                <a:ea typeface="標楷體" pitchFamily="65" charset="-120"/>
              </a:rPr>
              <a:t>班費說明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47665" y="1968804"/>
            <a:ext cx="6986736" cy="4340516"/>
          </a:xfrm>
        </p:spPr>
        <p:txBody>
          <a:bodyPr>
            <a:normAutofit/>
          </a:bodyPr>
          <a:lstStyle/>
          <a:p>
            <a:pPr marL="533400" lvl="0" indent="-533400"/>
            <a:r>
              <a:rPr lang="zh-TW" altLang="en-US" sz="48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用途：影印費、美勞材料、作業本、寒暑假作業</a:t>
            </a:r>
            <a:endParaRPr lang="en-US" altLang="zh-TW" sz="48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預計收取</a:t>
            </a:r>
            <a:r>
              <a:rPr lang="en-US" altLang="zh-TW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500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en-US" altLang="zh-TW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1000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en-US" altLang="zh-TW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4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26294" y="548680"/>
            <a:ext cx="6589199" cy="1280890"/>
          </a:xfrm>
        </p:spPr>
        <p:txBody>
          <a:bodyPr>
            <a:noAutofit/>
          </a:bodyPr>
          <a:lstStyle/>
          <a:p>
            <a:r>
              <a:rPr lang="zh-TW" altLang="en-US" sz="5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提案討論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65334" y="1829570"/>
            <a:ext cx="7711121" cy="4839790"/>
          </a:xfrm>
        </p:spPr>
        <p:txBody>
          <a:bodyPr>
            <a:normAutofit/>
          </a:bodyPr>
          <a:lstStyle/>
          <a:p>
            <a:pPr algn="just"/>
            <a:r>
              <a:rPr lang="zh-TW" altLang="en-US" sz="4000" dirty="0">
                <a:solidFill>
                  <a:srgbClr val="FF0000"/>
                </a:solidFill>
                <a:ea typeface="標楷體" pitchFamily="65" charset="-120"/>
              </a:rPr>
              <a:t>提案</a:t>
            </a:r>
            <a:r>
              <a:rPr lang="en-US" altLang="zh-TW" sz="4000" dirty="0">
                <a:solidFill>
                  <a:srgbClr val="FF0000"/>
                </a:solidFill>
                <a:ea typeface="標楷體" pitchFamily="65" charset="-120"/>
              </a:rPr>
              <a:t>:</a:t>
            </a:r>
            <a:r>
              <a:rPr lang="zh-TW" altLang="en-US" sz="4000" dirty="0">
                <a:solidFill>
                  <a:srgbClr val="FF0000"/>
                </a:solidFill>
                <a:ea typeface="標楷體" pitchFamily="65" charset="-120"/>
              </a:rPr>
              <a:t>班費收取</a:t>
            </a:r>
            <a:r>
              <a:rPr lang="en-US" altLang="zh-TW" sz="4000" dirty="0">
                <a:solidFill>
                  <a:srgbClr val="FF0000"/>
                </a:solidFill>
                <a:ea typeface="標楷體" pitchFamily="65" charset="-120"/>
              </a:rPr>
              <a:t>500</a:t>
            </a:r>
            <a:r>
              <a:rPr lang="zh-TW" altLang="en-US" sz="4000" dirty="0">
                <a:solidFill>
                  <a:srgbClr val="FF0000"/>
                </a:solidFill>
                <a:ea typeface="標楷體" pitchFamily="65" charset="-120"/>
              </a:rPr>
              <a:t>或</a:t>
            </a:r>
            <a:r>
              <a:rPr lang="en-US" altLang="zh-TW" sz="4000" dirty="0">
                <a:solidFill>
                  <a:srgbClr val="FF0000"/>
                </a:solidFill>
                <a:ea typeface="標楷體" pitchFamily="65" charset="-120"/>
              </a:rPr>
              <a:t>1000</a:t>
            </a:r>
            <a:r>
              <a:rPr lang="zh-TW" altLang="en-US" sz="4000" dirty="0">
                <a:solidFill>
                  <a:srgbClr val="FF0000"/>
                </a:solidFill>
                <a:ea typeface="標楷體" pitchFamily="65" charset="-120"/>
              </a:rPr>
              <a:t>元</a:t>
            </a:r>
            <a:endParaRPr lang="en-US" altLang="zh-TW" sz="40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4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決議</a:t>
            </a:r>
            <a:r>
              <a:rPr lang="en-US" altLang="zh-TW" sz="4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出席 </a:t>
            </a:r>
            <a:r>
              <a:rPr lang="en-US" altLang="zh-TW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TW" altLang="en-US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人，</a:t>
            </a:r>
            <a:endParaRPr lang="en-US" altLang="zh-TW" sz="36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同意</a:t>
            </a:r>
            <a:r>
              <a:rPr lang="en-US" altLang="zh-TW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500</a:t>
            </a:r>
            <a:r>
              <a:rPr lang="zh-TW" altLang="en-US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 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</a:t>
            </a:r>
            <a:r>
              <a:rPr lang="zh-TW" altLang="en-US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人，同意</a:t>
            </a:r>
            <a:r>
              <a:rPr lang="en-US" altLang="zh-TW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1000</a:t>
            </a:r>
            <a:r>
              <a:rPr lang="zh-TW" altLang="en-US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 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TW" altLang="en-US" sz="3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36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臨時動議</a:t>
            </a:r>
            <a:endParaRPr lang="en-US" altLang="zh-TW" sz="4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</a:t>
            </a:r>
            <a:endParaRPr lang="en-US" altLang="zh-TW" sz="4000" dirty="0">
              <a:solidFill>
                <a:schemeClr val="tx1"/>
              </a:solidFill>
              <a:latin typeface="標楷體"/>
              <a:ea typeface="標楷體"/>
            </a:endParaRPr>
          </a:p>
          <a:p>
            <a:pPr marL="0" indent="0" algn="just">
              <a:buNone/>
            </a:pPr>
            <a:endParaRPr lang="zh-TW" altLang="en-US" sz="5400" dirty="0"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112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3573016"/>
            <a:ext cx="6840760" cy="1607840"/>
          </a:xfrm>
        </p:spPr>
        <p:txBody>
          <a:bodyPr>
            <a:no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謝謝您的參與及聆聽</a:t>
            </a:r>
            <a:endParaRPr lang="zh-TW" altLang="en-US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7742664" cy="2592288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您的參與，是我們的榮幸</a:t>
            </a:r>
            <a:r>
              <a:rPr lang="en-US" altLang="zh-TW" sz="4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您的缺席，是對我的信任</a:t>
            </a:r>
            <a:r>
              <a:rPr lang="en-US" altLang="zh-TW" sz="4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pPr algn="r"/>
            <a:endParaRPr lang="zh-TW" altLang="en-US" sz="1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81514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TM02900722[[fn=離子會議室]]</Template>
  <TotalTime>1276</TotalTime>
  <Words>1002</Words>
  <Application>Microsoft Office PowerPoint</Application>
  <PresentationFormat>如螢幕大小 (4:3)</PresentationFormat>
  <Paragraphs>116</Paragraphs>
  <Slides>28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28</vt:i4>
      </vt:variant>
    </vt:vector>
  </HeadingPairs>
  <TitlesOfParts>
    <vt:vector size="43" baseType="lpstr">
      <vt:lpstr>文鼎水瓶座A</vt:lpstr>
      <vt:lpstr>文鼎草莓體P</vt:lpstr>
      <vt:lpstr>華康中圓體</vt:lpstr>
      <vt:lpstr>微軟正黑體</vt:lpstr>
      <vt:lpstr>新細明體</vt:lpstr>
      <vt:lpstr>標楷體</vt:lpstr>
      <vt:lpstr>Arial</vt:lpstr>
      <vt:lpstr>Calibri</vt:lpstr>
      <vt:lpstr>Calibri Light</vt:lpstr>
      <vt:lpstr>Candara</vt:lpstr>
      <vt:lpstr>Century Gothic</vt:lpstr>
      <vt:lpstr>Wingdings 2</vt:lpstr>
      <vt:lpstr>Wingdings 3</vt:lpstr>
      <vt:lpstr>HDOfficeLightV0</vt:lpstr>
      <vt:lpstr>絲縷</vt:lpstr>
      <vt:lpstr>PowerPoint 簡報</vt:lpstr>
      <vt:lpstr>廖建坤</vt:lpstr>
      <vt:lpstr>程序表</vt:lpstr>
      <vt:lpstr>老師的超前部署</vt:lpstr>
      <vt:lpstr>成果1-天花板</vt:lpstr>
      <vt:lpstr>成果2-電扇</vt:lpstr>
      <vt:lpstr>成果3-玻璃</vt:lpstr>
      <vt:lpstr>成果4-地板</vt:lpstr>
      <vt:lpstr>成果5-灯管</vt:lpstr>
      <vt:lpstr>成果6-教室</vt:lpstr>
      <vt:lpstr>重要聯絡事宜</vt:lpstr>
      <vt:lpstr>教務處</vt:lpstr>
      <vt:lpstr>教務處</vt:lpstr>
      <vt:lpstr>學務處-1</vt:lpstr>
      <vt:lpstr>學務處-2</vt:lpstr>
      <vt:lpstr>總務處</vt:lpstr>
      <vt:lpstr>輔導處</vt:lpstr>
      <vt:lpstr>教學重點-1</vt:lpstr>
      <vt:lpstr>教學重點-2</vt:lpstr>
      <vt:lpstr>成績評量方式</vt:lpstr>
      <vt:lpstr>班級經營-1</vt:lpstr>
      <vt:lpstr>班級經營-2</vt:lpstr>
      <vt:lpstr>班級經營-3</vt:lpstr>
      <vt:lpstr>陪伴</vt:lpstr>
      <vt:lpstr> 選舉班親會</vt:lpstr>
      <vt:lpstr>班費說明</vt:lpstr>
      <vt:lpstr>提案討論</vt:lpstr>
      <vt:lpstr>謝謝您的參與及聆聽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九十九學年度 上學期家長日</dc:title>
  <dc:creator>peiju</dc:creator>
  <cp:lastModifiedBy>admin</cp:lastModifiedBy>
  <cp:revision>290</cp:revision>
  <dcterms:created xsi:type="dcterms:W3CDTF">2010-09-05T08:50:05Z</dcterms:created>
  <dcterms:modified xsi:type="dcterms:W3CDTF">2020-09-14T02:10:04Z</dcterms:modified>
</cp:coreProperties>
</file>